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7601" r:id="rId2"/>
    <p:sldId id="7620" r:id="rId3"/>
    <p:sldId id="7619" r:id="rId4"/>
    <p:sldId id="7623" r:id="rId5"/>
    <p:sldId id="7626" r:id="rId6"/>
    <p:sldId id="7621" r:id="rId7"/>
    <p:sldId id="7622" r:id="rId8"/>
    <p:sldId id="294" r:id="rId9"/>
    <p:sldId id="7625" r:id="rId10"/>
    <p:sldId id="7624" r:id="rId11"/>
    <p:sldId id="7602" r:id="rId12"/>
    <p:sldId id="7613" r:id="rId13"/>
    <p:sldId id="7614" r:id="rId14"/>
    <p:sldId id="7615" r:id="rId15"/>
    <p:sldId id="7616" r:id="rId16"/>
    <p:sldId id="7617" r:id="rId17"/>
    <p:sldId id="7618" r:id="rId18"/>
    <p:sldId id="7603" r:id="rId19"/>
    <p:sldId id="7604" r:id="rId20"/>
    <p:sldId id="7605" r:id="rId21"/>
    <p:sldId id="287" r:id="rId22"/>
    <p:sldId id="7606" r:id="rId23"/>
    <p:sldId id="7607" r:id="rId24"/>
    <p:sldId id="7608" r:id="rId25"/>
    <p:sldId id="7611" r:id="rId26"/>
    <p:sldId id="7609" r:id="rId27"/>
    <p:sldId id="7610" r:id="rId28"/>
    <p:sldId id="761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CC"/>
    <a:srgbClr val="FF9900"/>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54" autoAdjust="0"/>
  </p:normalViewPr>
  <p:slideViewPr>
    <p:cSldViewPr snapToGrid="0">
      <p:cViewPr varScale="1">
        <p:scale>
          <a:sx n="93" d="100"/>
          <a:sy n="93" d="100"/>
        </p:scale>
        <p:origin x="20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前半</a:t>
          </a:r>
          <a:r>
            <a:rPr kumimoji="1" lang="en-US" altLang="ja-JP" dirty="0"/>
            <a:t>(</a:t>
          </a:r>
          <a:r>
            <a:rPr lang="en-US" altLang="ja-JP" dirty="0">
              <a:latin typeface="+mn-ea"/>
            </a:rPr>
            <a:t>0-10h</a:t>
          </a:r>
          <a:r>
            <a:rPr kumimoji="1" lang="en-US" altLang="ja-JP" dirty="0"/>
            <a:t>)</a:t>
          </a:r>
          <a:endParaRPr kumimoji="1" lang="ja-JP" altLang="en-US" dirty="0"/>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中盤</a:t>
          </a:r>
          <a:r>
            <a:rPr kumimoji="1" lang="en-US" altLang="ja-JP" dirty="0"/>
            <a:t>(</a:t>
          </a:r>
          <a:r>
            <a:rPr lang="en-US" altLang="ja-JP" dirty="0"/>
            <a:t>10-20h</a:t>
          </a:r>
          <a:r>
            <a:rPr kumimoji="1" lang="en-US" altLang="ja-JP" dirty="0"/>
            <a:t>)</a:t>
          </a:r>
          <a:endParaRPr kumimoji="1" lang="ja-JP" altLang="en-US" dirty="0"/>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後半</a:t>
          </a:r>
          <a:r>
            <a:rPr kumimoji="1" lang="en-US" altLang="ja-JP" dirty="0"/>
            <a:t>(</a:t>
          </a:r>
          <a:r>
            <a:rPr lang="en-US" altLang="ja-JP" dirty="0"/>
            <a:t>20-30h)</a:t>
          </a:r>
          <a:endParaRPr kumimoji="1" lang="ja-JP" altLang="en-US" dirty="0"/>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前半</a:t>
          </a:r>
          <a:r>
            <a:rPr kumimoji="1" lang="en-US" altLang="ja-JP" sz="2700" kern="1200" dirty="0"/>
            <a:t>(</a:t>
          </a:r>
          <a:r>
            <a:rPr lang="en-US" altLang="ja-JP" sz="2700" kern="1200" dirty="0">
              <a:latin typeface="+mn-ea"/>
            </a:rPr>
            <a:t>0-10h</a:t>
          </a:r>
          <a:r>
            <a:rPr kumimoji="1" lang="en-US" altLang="ja-JP" sz="2700" kern="1200" dirty="0"/>
            <a:t>)</a:t>
          </a:r>
          <a:endParaRPr kumimoji="1" lang="ja-JP" altLang="en-US" sz="2700" kern="1200" dirty="0"/>
        </a:p>
      </dsp:txBody>
      <dsp:txXfrm>
        <a:off x="391533" y="1274949"/>
        <a:ext cx="2095144" cy="762311"/>
      </dsp:txXfrm>
    </dsp:sp>
    <dsp:sp modelId="{76E1CDB5-3ADA-46E2-AE2B-8E088347C38E}">
      <dsp:nvSpPr>
        <dsp:cNvPr id="0" name=""/>
        <dsp:cNvSpPr/>
      </dsp:nvSpPr>
      <dsp:spPr>
        <a:xfrm>
          <a:off x="258208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中盤</a:t>
          </a:r>
          <a:r>
            <a:rPr kumimoji="1" lang="en-US" altLang="ja-JP" sz="2700" kern="1200" dirty="0"/>
            <a:t>(</a:t>
          </a:r>
          <a:r>
            <a:rPr lang="en-US" altLang="ja-JP" sz="2700" kern="1200" dirty="0"/>
            <a:t>10-20h</a:t>
          </a:r>
          <a:r>
            <a:rPr kumimoji="1" lang="en-US" altLang="ja-JP" sz="2700" kern="1200" dirty="0"/>
            <a:t>)</a:t>
          </a:r>
          <a:endParaRPr kumimoji="1" lang="ja-JP" altLang="en-US" sz="2700" kern="1200" dirty="0"/>
        </a:p>
      </dsp:txBody>
      <dsp:txXfrm>
        <a:off x="2963243" y="1274949"/>
        <a:ext cx="2095144" cy="762311"/>
      </dsp:txXfrm>
    </dsp:sp>
    <dsp:sp modelId="{2CA3F27B-E0ED-48B4-8978-7965C23EE87E}">
      <dsp:nvSpPr>
        <dsp:cNvPr id="0" name=""/>
        <dsp:cNvSpPr/>
      </dsp:nvSpPr>
      <dsp:spPr>
        <a:xfrm>
          <a:off x="5148109"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後半</a:t>
          </a:r>
          <a:r>
            <a:rPr kumimoji="1" lang="en-US" altLang="ja-JP" sz="2700" kern="1200" dirty="0"/>
            <a:t>(</a:t>
          </a:r>
          <a:r>
            <a:rPr lang="en-US" altLang="ja-JP" sz="2700" kern="1200" dirty="0"/>
            <a:t>20-30h)</a:t>
          </a:r>
          <a:endParaRPr kumimoji="1" lang="ja-JP" altLang="en-US" sz="2700" kern="1200" dirty="0"/>
        </a:p>
      </dsp:txBody>
      <dsp:txXfrm>
        <a:off x="5529265" y="1274949"/>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2025/3/29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2025/3/29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３段階最適化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402059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64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F36AC-809B-4339-B099-BE9E51131E3F}"/>
              </a:ext>
            </a:extLst>
          </p:cNvPr>
          <p:cNvSpPr>
            <a:spLocks noGrp="1"/>
          </p:cNvSpPr>
          <p:nvPr>
            <p:ph type="title"/>
          </p:nvPr>
        </p:nvSpPr>
        <p:spPr/>
        <p:txBody>
          <a:bodyPr/>
          <a:lstStyle/>
          <a:p>
            <a:r>
              <a:rPr kumimoji="1" lang="ja-JP" altLang="en-US" dirty="0"/>
              <a:t>フェーズ制御</a:t>
            </a:r>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344852394"/>
              </p:ext>
            </p:extLst>
          </p:nvPr>
        </p:nvGraphicFramePr>
        <p:xfrm>
          <a:off x="571971" y="1346177"/>
          <a:ext cx="8005565" cy="329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2052178"/>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4096874" y="1729012"/>
            <a:ext cx="955758" cy="646331"/>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Meiryo UI" panose="020B0604030504040204" pitchFamily="50" charset="-128"/>
                <a:ea typeface="Meiryo UI" panose="020B0604030504040204" pitchFamily="50" charset="-128"/>
              </a:rPr>
              <a:t>全タスク</a:t>
            </a:r>
            <a:r>
              <a:rPr kumimoji="1" lang="en-US" altLang="ja-JP" dirty="0">
                <a:latin typeface="Meiryo UI" panose="020B0604030504040204" pitchFamily="50" charset="-128"/>
                <a:ea typeface="Meiryo UI" panose="020B0604030504040204" pitchFamily="50" charset="-128"/>
              </a:rPr>
              <a:t>(30h)</a:t>
            </a:r>
            <a:endParaRPr kumimoji="1" lang="ja-JP" altLang="en-US"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3772809"/>
            <a:ext cx="8534258" cy="1739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t>作業時間が長時間に及ぶため、状況に応じて最適なロボット配分を変更する必要がある。</a:t>
            </a:r>
            <a:endParaRPr kumimoji="1" lang="en-US" altLang="ja-JP" sz="2400" dirty="0"/>
          </a:p>
          <a:p>
            <a:pPr marL="285750" indent="-285750">
              <a:buClr>
                <a:schemeClr val="bg1"/>
              </a:buClr>
              <a:buFont typeface="Wingdings" panose="05000000000000000000" pitchFamily="2" charset="2"/>
              <a:buChar char="Ø"/>
            </a:pPr>
            <a:r>
              <a:rPr lang="ja-JP" altLang="en-US" sz="2400" dirty="0"/>
              <a:t>フェーズごとに「最適化の目的」が異なり、それぞれの段階で </a:t>
            </a:r>
            <a:r>
              <a:rPr lang="ja-JP" altLang="en-US" sz="2400" b="1" dirty="0">
                <a:solidFill>
                  <a:srgbClr val="0070C0"/>
                </a:solidFill>
              </a:rPr>
              <a:t>トレードオフの関係</a:t>
            </a:r>
            <a:r>
              <a:rPr lang="ja-JP" altLang="en-US" sz="2400" dirty="0">
                <a:solidFill>
                  <a:srgbClr val="0070C0"/>
                </a:solidFill>
              </a:rPr>
              <a:t> </a:t>
            </a:r>
            <a:r>
              <a:rPr lang="ja-JP" altLang="en-US" sz="2400" dirty="0"/>
              <a:t>が発生する。</a:t>
            </a:r>
            <a:endParaRPr kumimoji="1" lang="ja-JP" altLang="en-US" sz="2400" dirty="0"/>
          </a:p>
        </p:txBody>
      </p:sp>
    </p:spTree>
    <p:extLst>
      <p:ext uri="{BB962C8B-B14F-4D97-AF65-F5344CB8AC3E}">
        <p14:creationId xmlns:p14="http://schemas.microsoft.com/office/powerpoint/2010/main" val="175630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7" y="1382468"/>
            <a:ext cx="3472665" cy="1876575"/>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86989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3791903"/>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482544"/>
            <a:ext cx="1" cy="130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369926" y="3439318"/>
            <a:ext cx="3205538" cy="965233"/>
          </a:xfrm>
          <a:prstGeom prst="wedgeRoundRectCallout">
            <a:avLst>
              <a:gd name="adj1" fmla="val -54778"/>
              <a:gd name="adj2" fmla="val 27051"/>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dirty="0">
                <a:solidFill>
                  <a:schemeClr val="tx1"/>
                </a:solidFill>
              </a:rPr>
              <a:t>ロボットの組立て用タスク</a:t>
            </a:r>
            <a:endParaRPr lang="en-US" altLang="ja-JP" dirty="0">
              <a:solidFill>
                <a:schemeClr val="tx1"/>
              </a:solidFill>
            </a:endParaRPr>
          </a:p>
          <a:p>
            <a:pPr algn="just"/>
            <a:r>
              <a:rPr lang="ja-JP" altLang="en-US" dirty="0">
                <a:solidFill>
                  <a:schemeClr val="tx1"/>
                </a:solidFill>
              </a:rPr>
              <a:t>追加</a:t>
            </a:r>
            <a:endParaRPr lang="en-US" altLang="ja-JP" dirty="0">
              <a:solidFill>
                <a:schemeClr val="tx1"/>
              </a:solidFill>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5794622" y="4690241"/>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5582989"/>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4404551"/>
            <a:ext cx="1" cy="1178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28193" y="3250075"/>
            <a:ext cx="892748" cy="4998376"/>
          </a:xfrm>
          <a:prstGeom prst="bentConnector3">
            <a:avLst>
              <a:gd name="adj1" fmla="val -2560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コネクタ: 曲線 41">
            <a:extLst>
              <a:ext uri="{FF2B5EF4-FFF2-40B4-BE49-F238E27FC236}">
                <a16:creationId xmlns:a16="http://schemas.microsoft.com/office/drawing/2014/main" id="{2506098C-DB91-545D-AA4F-68D64943C298}"/>
              </a:ext>
            </a:extLst>
          </p:cNvPr>
          <p:cNvCxnSpPr>
            <a:stCxn id="30" idx="1"/>
            <a:endCxn id="31" idx="0"/>
          </p:cNvCxnSpPr>
          <p:nvPr/>
        </p:nvCxnSpPr>
        <p:spPr>
          <a:xfrm rot="10800000" flipV="1">
            <a:off x="2075380" y="4996565"/>
            <a:ext cx="3719243" cy="58642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313769" y="4807755"/>
            <a:ext cx="1338828" cy="646331"/>
          </a:xfrm>
          <a:prstGeom prst="rect">
            <a:avLst/>
          </a:prstGeom>
          <a:solidFill>
            <a:schemeClr val="bg1"/>
          </a:solidFill>
        </p:spPr>
        <p:txBody>
          <a:bodyPr wrap="none" rtlCol="0">
            <a:spAutoFit/>
          </a:bodyPr>
          <a:lstStyle/>
          <a:p>
            <a:r>
              <a:rPr kumimoji="1" lang="ja-JP" altLang="en-US" dirty="0"/>
              <a:t>タスク実行</a:t>
            </a:r>
            <a:endParaRPr kumimoji="1" lang="en-US" altLang="ja-JP" dirty="0"/>
          </a:p>
          <a:p>
            <a:r>
              <a:rPr kumimoji="1" lang="ja-JP" altLang="en-US" dirty="0"/>
              <a:t>優先順位</a:t>
            </a:r>
            <a:endParaRPr kumimoji="1" lang="en-US" altLang="ja-JP" dirty="0"/>
          </a:p>
        </p:txBody>
      </p: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3729520" cy="1754326"/>
          </a:xfrm>
          <a:prstGeom prst="rect">
            <a:avLst/>
          </a:prstGeom>
          <a:noFill/>
        </p:spPr>
        <p:txBody>
          <a:bodyPr wrap="square">
            <a:spAutoFit/>
          </a:bodyPr>
          <a:lstStyle/>
          <a:p>
            <a:pPr algn="just"/>
            <a:r>
              <a:rPr lang="ja-JP" altLang="en-US" dirty="0">
                <a:solidFill>
                  <a:schemeClr val="tx1"/>
                </a:solidFill>
              </a:rPr>
              <a:t>シミュレーション開始時の</a:t>
            </a:r>
            <a:endParaRPr lang="en-US" altLang="ja-JP" dirty="0">
              <a:solidFill>
                <a:schemeClr val="tx1"/>
              </a:solidFill>
            </a:endParaRPr>
          </a:p>
          <a:p>
            <a:pPr marL="360363" lvl="1" indent="-169863" algn="just">
              <a:buFont typeface="Arial" panose="020B0604020202020204" pitchFamily="34" charset="0"/>
              <a:buChar char="•"/>
            </a:pPr>
            <a:r>
              <a:rPr lang="ja-JP" altLang="en-US" dirty="0">
                <a:solidFill>
                  <a:schemeClr val="tx1"/>
                </a:solidFill>
              </a:rPr>
              <a:t>タスク</a:t>
            </a:r>
            <a:endParaRPr lang="en-US" altLang="ja-JP" dirty="0">
              <a:solidFill>
                <a:schemeClr val="tx1"/>
              </a:solidFill>
            </a:endParaRPr>
          </a:p>
          <a:p>
            <a:pPr marL="360363" lvl="1" indent="-169863" algn="just">
              <a:buFont typeface="Arial" panose="020B0604020202020204" pitchFamily="34" charset="0"/>
              <a:buChar char="•"/>
            </a:pPr>
            <a:r>
              <a:rPr lang="ja-JP" altLang="en-US" dirty="0">
                <a:solidFill>
                  <a:schemeClr val="tx1"/>
                </a:solidFill>
              </a:rPr>
              <a:t>モジュール　</a:t>
            </a:r>
            <a:endParaRPr lang="en-US" altLang="ja-JP" dirty="0">
              <a:solidFill>
                <a:schemeClr val="tx1"/>
              </a:solidFill>
            </a:endParaRPr>
          </a:p>
          <a:p>
            <a:pPr marL="360363" lvl="1" indent="-169863" algn="just">
              <a:buFont typeface="Arial" panose="020B0604020202020204" pitchFamily="34" charset="0"/>
              <a:buChar char="•"/>
            </a:pPr>
            <a:r>
              <a:rPr lang="ja-JP" altLang="en-US" dirty="0">
                <a:solidFill>
                  <a:schemeClr val="tx1"/>
                </a:solidFill>
              </a:rPr>
              <a:t>ロボット</a:t>
            </a:r>
            <a:endParaRPr lang="en-US" altLang="ja-JP" dirty="0">
              <a:solidFill>
                <a:schemeClr val="tx1"/>
              </a:solidFill>
            </a:endParaRPr>
          </a:p>
          <a:p>
            <a:pPr marL="360363" lvl="1" indent="-169863" algn="just">
              <a:buFont typeface="Arial" panose="020B0604020202020204" pitchFamily="34" charset="0"/>
              <a:buChar char="•"/>
            </a:pPr>
            <a:r>
              <a:rPr lang="ja-JP" altLang="en-US" dirty="0">
                <a:solidFill>
                  <a:schemeClr val="tx1"/>
                </a:solidFill>
              </a:rPr>
              <a:t>マップ</a:t>
            </a:r>
            <a:endParaRPr lang="en-US" altLang="ja-JP" dirty="0">
              <a:solidFill>
                <a:schemeClr val="tx1"/>
              </a:solidFill>
            </a:endParaRPr>
          </a:p>
          <a:p>
            <a:pPr marL="360363" lvl="1" indent="-169863" algn="just">
              <a:buFont typeface="Arial" panose="020B0604020202020204" pitchFamily="34" charset="0"/>
              <a:buChar char="•"/>
            </a:pPr>
            <a:r>
              <a:rPr lang="ja-JP" altLang="en-US" dirty="0"/>
              <a:t>リスクシナリオ</a:t>
            </a:r>
            <a:endParaRPr lang="en-US" altLang="ja-JP" dirty="0">
              <a:solidFill>
                <a:schemeClr val="tx1"/>
              </a:solidFill>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226312" y="6053031"/>
            <a:ext cx="2492990" cy="369332"/>
          </a:xfrm>
          <a:prstGeom prst="rect">
            <a:avLst/>
          </a:prstGeom>
          <a:noFill/>
        </p:spPr>
        <p:txBody>
          <a:bodyPr wrap="none" rtlCol="0">
            <a:spAutoFit/>
          </a:bodyPr>
          <a:lstStyle/>
          <a:p>
            <a:r>
              <a:rPr kumimoji="1" lang="ja-JP" altLang="en-US" dirty="0"/>
              <a:t>シミュレーション結果</a:t>
            </a:r>
            <a:endParaRPr kumimoji="1" lang="en-US" altLang="ja-JP" dirty="0"/>
          </a:p>
        </p:txBody>
      </p:sp>
    </p:spTree>
    <p:extLst>
      <p:ext uri="{BB962C8B-B14F-4D97-AF65-F5344CB8AC3E}">
        <p14:creationId xmlns:p14="http://schemas.microsoft.com/office/powerpoint/2010/main" val="2254341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データ読み込み</a:t>
            </a: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812740" cy="369332"/>
          </a:xfrm>
          <a:prstGeom prst="rect">
            <a:avLst/>
          </a:prstGeom>
          <a:noFill/>
        </p:spPr>
        <p:txBody>
          <a:bodyPr wrap="none" rtlCol="0">
            <a:spAutoFit/>
          </a:bodyPr>
          <a:lstStyle/>
          <a:p>
            <a:r>
              <a:rPr kumimoji="1" lang="en-US" altLang="ja-JP" dirty="0" err="1"/>
              <a:t>Simulation.config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画像を出力する">
            <a:extLst>
              <a:ext uri="{FF2B5EF4-FFF2-40B4-BE49-F238E27FC236}">
                <a16:creationId xmlns:a16="http://schemas.microsoft.com/office/drawing/2014/main" id="{C7DA254E-082C-40D8-AFB2-BCC5124F0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61" y="1915302"/>
            <a:ext cx="1382906" cy="1032858"/>
          </a:xfrm>
          <a:prstGeom prst="rect">
            <a:avLst/>
          </a:prstGeom>
          <a:noFill/>
          <a:extLst>
            <a:ext uri="{909E8E84-426E-40DD-AFC4-6F175D3DCCD1}">
              <a14:hiddenFill xmlns:a14="http://schemas.microsoft.com/office/drawing/2010/main">
                <a:solidFill>
                  <a:srgbClr val="FFFFFF"/>
                </a:solidFill>
              </a14:hiddenFill>
            </a:ext>
          </a:extLst>
        </p:spPr>
      </p:pic>
      <p:sp>
        <p:nvSpPr>
          <p:cNvPr id="95" name="テキスト ボックス 94">
            <a:extLst>
              <a:ext uri="{FF2B5EF4-FFF2-40B4-BE49-F238E27FC236}">
                <a16:creationId xmlns:a16="http://schemas.microsoft.com/office/drawing/2014/main" id="{BE8A6F5F-6231-4693-A6E6-D19427FDDA9F}"/>
              </a:ext>
            </a:extLst>
          </p:cNvPr>
          <p:cNvSpPr txBox="1"/>
          <p:nvPr/>
        </p:nvSpPr>
        <p:spPr>
          <a:xfrm>
            <a:off x="1379993" y="2870424"/>
            <a:ext cx="902811" cy="307777"/>
          </a:xfrm>
          <a:prstGeom prst="rect">
            <a:avLst/>
          </a:prstGeom>
          <a:noFill/>
        </p:spPr>
        <p:txBody>
          <a:bodyPr wrap="none" rtlCol="0">
            <a:spAutoFit/>
          </a:bodyPr>
          <a:lstStyle/>
          <a:p>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a:t>
            </a:r>
          </a:p>
        </p:txBody>
      </p:sp>
      <p:sp>
        <p:nvSpPr>
          <p:cNvPr id="96" name="テキスト ボックス 95">
            <a:extLst>
              <a:ext uri="{FF2B5EF4-FFF2-40B4-BE49-F238E27FC236}">
                <a16:creationId xmlns:a16="http://schemas.microsoft.com/office/drawing/2014/main" id="{FB4FE408-8ABC-4D4A-AEE0-5227810DB81C}"/>
              </a:ext>
            </a:extLst>
          </p:cNvPr>
          <p:cNvSpPr txBox="1"/>
          <p:nvPr/>
        </p:nvSpPr>
        <p:spPr>
          <a:xfrm>
            <a:off x="703725" y="1888957"/>
            <a:ext cx="902811" cy="307777"/>
          </a:xfrm>
          <a:prstGeom prst="rect">
            <a:avLst/>
          </a:prstGeom>
          <a:noFill/>
        </p:spPr>
        <p:txBody>
          <a:bodyPr wrap="none" rtlCol="0">
            <a:spAutoFit/>
          </a:bodyPr>
          <a:lstStyle/>
          <a:p>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344356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194870"/>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407186"/>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723420"/>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2922473"/>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536659"/>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295544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65118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718001"/>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136784"/>
            <a:ext cx="473466" cy="8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219337"/>
            <a:ext cx="473466" cy="61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309858"/>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483439"/>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31070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2934039"/>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stCxn id="28" idx="3"/>
            <a:endCxn id="45" idx="3"/>
          </p:cNvCxnSpPr>
          <p:nvPr/>
        </p:nvCxnSpPr>
        <p:spPr>
          <a:xfrm>
            <a:off x="8376871" y="2718001"/>
            <a:ext cx="216725"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376871" y="3136785"/>
            <a:ext cx="208817" cy="200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376871" y="3337707"/>
            <a:ext cx="208817" cy="494817"/>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1908005"/>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1892846"/>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2908086"/>
            <a:ext cx="108121" cy="787946"/>
          </a:xfrm>
          <a:prstGeom prst="bentConnector3">
            <a:avLst>
              <a:gd name="adj1" fmla="val -21143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277532"/>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267799"/>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136178"/>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630785"/>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731427"/>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696590"/>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466370"/>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398897"/>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052216"/>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115920"/>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4899283"/>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308979"/>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4793726"/>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731941"/>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3989545"/>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455288"/>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497756"/>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28138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193425"/>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5475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6539</TotalTime>
  <Words>1736</Words>
  <Application>Microsoft Office PowerPoint</Application>
  <PresentationFormat>画面に合わせる (4:3)</PresentationFormat>
  <Paragraphs>550</Paragraphs>
  <Slides>28</Slides>
  <Notes>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28</vt:i4>
      </vt:variant>
    </vt:vector>
  </HeadingPairs>
  <TitlesOfParts>
    <vt:vector size="38" baseType="lpstr">
      <vt:lpstr>Meiryo UI</vt:lpstr>
      <vt:lpstr>ＭＳ Ｐゴシック</vt:lpstr>
      <vt:lpstr>ＭＳ Ｐゴシック</vt:lpstr>
      <vt:lpstr>游ゴシック</vt:lpstr>
      <vt:lpstr>Aptos</vt:lpstr>
      <vt:lpstr>Aptos Display</vt:lpstr>
      <vt:lpstr>Arial</vt:lpstr>
      <vt:lpstr>Roboto</vt:lpstr>
      <vt:lpstr>Wingdings</vt:lpstr>
      <vt:lpstr>Office テーマ</vt:lpstr>
      <vt:lpstr>PowerPoint プレゼンテーション</vt:lpstr>
      <vt:lpstr>今後の目標</vt:lpstr>
      <vt:lpstr>フレームワークの全体像</vt:lpstr>
      <vt:lpstr>フェーズ制御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Yuki Tanigaki</cp:lastModifiedBy>
  <cp:revision>37</cp:revision>
  <dcterms:created xsi:type="dcterms:W3CDTF">2024-10-15T00:11:02Z</dcterms:created>
  <dcterms:modified xsi:type="dcterms:W3CDTF">2025-03-30T16:20:33Z</dcterms:modified>
</cp:coreProperties>
</file>